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2"/>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6" r:id="rId31"/>
    <p:sldId id="401" r:id="rId32"/>
    <p:sldId id="396" r:id="rId33"/>
    <p:sldId id="357" r:id="rId34"/>
    <p:sldId id="390" r:id="rId35"/>
    <p:sldId id="361" r:id="rId36"/>
    <p:sldId id="371" r:id="rId37"/>
    <p:sldId id="339" r:id="rId38"/>
    <p:sldId id="395" r:id="rId39"/>
    <p:sldId id="403" r:id="rId40"/>
    <p:sldId id="382" r:id="rId41"/>
    <p:sldId id="338" r:id="rId42"/>
    <p:sldId id="372" r:id="rId43"/>
    <p:sldId id="373" r:id="rId44"/>
    <p:sldId id="381" r:id="rId45"/>
    <p:sldId id="375" r:id="rId46"/>
    <p:sldId id="376" r:id="rId47"/>
    <p:sldId id="377" r:id="rId48"/>
    <p:sldId id="378" r:id="rId49"/>
    <p:sldId id="379" r:id="rId50"/>
    <p:sldId id="380" r:id="rId5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6"/>
            <p14:sldId id="401"/>
            <p14:sldId id="396"/>
            <p14:sldId id="357"/>
            <p14:sldId id="390"/>
          </p14:sldIdLst>
        </p14:section>
        <p14:section name="Clinical Reasoning" id="{AFD4017A-983E-4244-B99D-602DD4672DF1}">
          <p14:sldIdLst>
            <p14:sldId id="36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36</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41</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42</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46</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49</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506"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6/20/18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20.06.18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6/20/18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82"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png"/><Relationship Id="rId7" Type="http://schemas.openxmlformats.org/officeDocument/2006/relationships/image" Target="../media/image40.gif"/><Relationship Id="rId2" Type="http://schemas.openxmlformats.org/officeDocument/2006/relationships/notesSlide" Target="../notesSlides/notesSlide19.xml"/><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51" Type="http://schemas.openxmlformats.org/officeDocument/2006/relationships/image" Target="../media/image84.png"/><Relationship Id="rId3" Type="http://schemas.openxmlformats.org/officeDocument/2006/relationships/image" Target="../media/image36.jp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39.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3.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53.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3.png"/></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5.png"/><Relationship Id="rId4" Type="http://schemas.openxmlformats.org/officeDocument/2006/relationships/hyperlink" Target="http://cds-hooks.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6.xml"/><Relationship Id="rId1" Type="http://schemas.openxmlformats.org/officeDocument/2006/relationships/slideLayout" Target="../slideLayouts/slideLayout55.xml"/><Relationship Id="rId5" Type="http://schemas.openxmlformats.org/officeDocument/2006/relationships/image" Target="../media/image100.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1.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tiff"/><Relationship Id="rId1" Type="http://schemas.openxmlformats.org/officeDocument/2006/relationships/slideLayout" Target="../slideLayouts/slideLayout18.xml"/><Relationship Id="rId4" Type="http://schemas.openxmlformats.org/officeDocument/2006/relationships/image" Target="../media/image106.emf"/></Relationships>
</file>

<file path=ppt/slides/_rels/slide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5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12.xml"/><Relationship Id="rId6" Type="http://schemas.openxmlformats.org/officeDocument/2006/relationships/image" Target="../media/image116.jpeg"/><Relationship Id="rId5" Type="http://schemas.openxmlformats.org/officeDocument/2006/relationships/image" Target="../media/image115.emf"/><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June 20,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932" y="413345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26145" y="1586086"/>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76203" y="4285401"/>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053617" y="4840680"/>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320744" y="1695788"/>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pic>
        <p:nvPicPr>
          <p:cNvPr id="42" name="Picture 41">
            <a:extLst>
              <a:ext uri="{FF2B5EF4-FFF2-40B4-BE49-F238E27FC236}">
                <a16:creationId xmlns:a16="http://schemas.microsoft.com/office/drawing/2014/main" id="{EA238FC6-26F5-834D-B91E-BAE66B561008}"/>
              </a:ext>
            </a:extLst>
          </p:cNvPr>
          <p:cNvPicPr>
            <a:picLocks noChangeAspect="1"/>
          </p:cNvPicPr>
          <p:nvPr/>
        </p:nvPicPr>
        <p:blipFill>
          <a:blip r:embed="rId50"/>
          <a:stretch>
            <a:fillRect/>
          </a:stretch>
        </p:blipFill>
        <p:spPr>
          <a:xfrm>
            <a:off x="8711025" y="2001317"/>
            <a:ext cx="1304008" cy="453166"/>
          </a:xfrm>
          <a:prstGeom prst="rect">
            <a:avLst/>
          </a:prstGeom>
        </p:spPr>
      </p:pic>
      <p:pic>
        <p:nvPicPr>
          <p:cNvPr id="45" name="Picture 44">
            <a:extLst>
              <a:ext uri="{FF2B5EF4-FFF2-40B4-BE49-F238E27FC236}">
                <a16:creationId xmlns:a16="http://schemas.microsoft.com/office/drawing/2014/main" id="{760B5CB3-491D-EF45-BB2B-2F87E0845015}"/>
              </a:ext>
            </a:extLst>
          </p:cNvPr>
          <p:cNvPicPr>
            <a:picLocks noChangeAspect="1"/>
          </p:cNvPicPr>
          <p:nvPr/>
        </p:nvPicPr>
        <p:blipFill>
          <a:blip r:embed="rId51"/>
          <a:stretch>
            <a:fillRect/>
          </a:stretch>
        </p:blipFill>
        <p:spPr>
          <a:xfrm>
            <a:off x="1445990" y="1674233"/>
            <a:ext cx="883010" cy="485952"/>
          </a:xfrm>
          <a:prstGeom prst="rect">
            <a:avLst/>
          </a:prstGeom>
        </p:spPr>
      </p:pic>
      <p:pic>
        <p:nvPicPr>
          <p:cNvPr id="48" name="Picture 47">
            <a:extLst>
              <a:ext uri="{FF2B5EF4-FFF2-40B4-BE49-F238E27FC236}">
                <a16:creationId xmlns:a16="http://schemas.microsoft.com/office/drawing/2014/main" id="{F353D113-597A-B84F-820E-42727269F435}"/>
              </a:ext>
            </a:extLst>
          </p:cNvPr>
          <p:cNvPicPr>
            <a:picLocks noChangeAspect="1"/>
          </p:cNvPicPr>
          <p:nvPr/>
        </p:nvPicPr>
        <p:blipFill>
          <a:blip r:embed="rId52"/>
          <a:stretch>
            <a:fillRect/>
          </a:stretch>
        </p:blipFill>
        <p:spPr>
          <a:xfrm>
            <a:off x="1491452" y="4306792"/>
            <a:ext cx="2138999" cy="47533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dissolve">
                                      <p:cBhvr>
                                        <p:cTn id="148" dur="500"/>
                                        <p:tgtEl>
                                          <p:spTgt spid="4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22"/>
                                        </p:tgtEl>
                                        <p:attrNameLst>
                                          <p:attrName>style.visibility</p:attrName>
                                        </p:attrNameLst>
                                      </p:cBhvr>
                                      <p:to>
                                        <p:strVal val="visible"/>
                                      </p:to>
                                    </p:set>
                                    <p:animEffect transition="in" filter="dissolve">
                                      <p:cBhvr>
                                        <p:cTn id="152" dur="500"/>
                                        <p:tgtEl>
                                          <p:spTgt spid="22"/>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45"/>
                                        </p:tgtEl>
                                        <p:attrNameLst>
                                          <p:attrName>style.visibility</p:attrName>
                                        </p:attrNameLst>
                                      </p:cBhvr>
                                      <p:to>
                                        <p:strVal val="visible"/>
                                      </p:to>
                                    </p:set>
                                    <p:animEffect transition="in" filter="dissolve">
                                      <p:cBhvr>
                                        <p:cTn id="156" dur="500"/>
                                        <p:tgtEl>
                                          <p:spTgt spid="45"/>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33"/>
                                        </p:tgtEl>
                                        <p:attrNameLst>
                                          <p:attrName>style.visibility</p:attrName>
                                        </p:attrNameLst>
                                      </p:cBhvr>
                                      <p:to>
                                        <p:strVal val="visible"/>
                                      </p:to>
                                    </p:set>
                                    <p:animEffect transition="in" filter="dissolve">
                                      <p:cBhvr>
                                        <p:cTn id="160" dur="500"/>
                                        <p:tgtEl>
                                          <p:spTgt spid="33"/>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dissolve">
                                      <p:cBhvr>
                                        <p:cTn id="164" dur="500"/>
                                        <p:tgtEl>
                                          <p:spTgt spid="48"/>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dissolve">
                                      <p:cBhvr>
                                        <p:cTn id="168" dur="500"/>
                                        <p:tgtEl>
                                          <p:spTgt spid="39"/>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25"/>
                                        </p:tgtEl>
                                        <p:attrNameLst>
                                          <p:attrName>style.visibility</p:attrName>
                                        </p:attrNameLst>
                                      </p:cBhvr>
                                      <p:to>
                                        <p:strVal val="visible"/>
                                      </p:to>
                                    </p:set>
                                    <p:animEffect transition="in" filter="dissolve">
                                      <p:cBhvr>
                                        <p:cTn id="172" dur="500"/>
                                        <p:tgtEl>
                                          <p:spTgt spid="25"/>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53"/>
                                        </p:tgtEl>
                                        <p:attrNameLst>
                                          <p:attrName>style.visibility</p:attrName>
                                        </p:attrNameLst>
                                      </p:cBhvr>
                                      <p:to>
                                        <p:strVal val="visible"/>
                                      </p:to>
                                    </p:set>
                                    <p:animEffect transition="in" filter="dissolve">
                                      <p:cBhvr>
                                        <p:cTn id="176" dur="500"/>
                                        <p:tgtEl>
                                          <p:spTgt spid="53"/>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7"/>
                                        </p:tgtEl>
                                        <p:attrNameLst>
                                          <p:attrName>style.visibility</p:attrName>
                                        </p:attrNameLst>
                                      </p:cBhvr>
                                      <p:to>
                                        <p:strVal val="visible"/>
                                      </p:to>
                                    </p:set>
                                    <p:animEffect transition="in" filter="dissolve">
                                      <p:cBhvr>
                                        <p:cTn id="180" dur="500"/>
                                        <p:tgtEl>
                                          <p:spTgt spid="57"/>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61"/>
                                        </p:tgtEl>
                                        <p:attrNameLst>
                                          <p:attrName>style.visibility</p:attrName>
                                        </p:attrNameLst>
                                      </p:cBhvr>
                                      <p:to>
                                        <p:strVal val="visible"/>
                                      </p:to>
                                    </p:set>
                                    <p:animEffect transition="in" filter="dissolve">
                                      <p:cBhvr>
                                        <p:cTn id="184" dur="500"/>
                                        <p:tgtEl>
                                          <p:spTgt spid="6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47"/>
                                        </p:tgtEl>
                                        <p:attrNameLst>
                                          <p:attrName>style.visibility</p:attrName>
                                        </p:attrNameLst>
                                      </p:cBhvr>
                                      <p:to>
                                        <p:strVal val="visible"/>
                                      </p:to>
                                    </p:set>
                                    <p:animEffect transition="in" filter="dissolve">
                                      <p:cBhvr>
                                        <p:cTn id="188" dur="500"/>
                                        <p:tgtEl>
                                          <p:spTgt spid="47"/>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55"/>
                                        </p:tgtEl>
                                        <p:attrNameLst>
                                          <p:attrName>style.visibility</p:attrName>
                                        </p:attrNameLst>
                                      </p:cBhvr>
                                      <p:to>
                                        <p:strVal val="visible"/>
                                      </p:to>
                                    </p:set>
                                    <p:animEffect transition="in" filter="dissolve">
                                      <p:cBhvr>
                                        <p:cTn id="192" dur="500"/>
                                        <p:tgtEl>
                                          <p:spTgt spid="55"/>
                                        </p:tgtEl>
                                      </p:cBhvr>
                                    </p:animEffect>
                                  </p:childTnLst>
                                </p:cTn>
                              </p:par>
                            </p:childTnLst>
                          </p:cTn>
                        </p:par>
                        <p:par>
                          <p:cTn id="193" fill="hold">
                            <p:stCondLst>
                              <p:cond delay="20000"/>
                            </p:stCondLst>
                            <p:childTnLst>
                              <p:par>
                                <p:cTn id="194" presetID="9" presetClass="entr" presetSubtype="0" fill="hold" nodeType="afterEffect">
                                  <p:stCondLst>
                                    <p:cond delay="0"/>
                                  </p:stCondLst>
                                  <p:childTnLst>
                                    <p:set>
                                      <p:cBhvr>
                                        <p:cTn id="195" dur="1" fill="hold">
                                          <p:stCondLst>
                                            <p:cond delay="0"/>
                                          </p:stCondLst>
                                        </p:cTn>
                                        <p:tgtEl>
                                          <p:spTgt spid="41"/>
                                        </p:tgtEl>
                                        <p:attrNameLst>
                                          <p:attrName>style.visibility</p:attrName>
                                        </p:attrNameLst>
                                      </p:cBhvr>
                                      <p:to>
                                        <p:strVal val="visible"/>
                                      </p:to>
                                    </p:set>
                                    <p:animEffect transition="in" filter="dissolve">
                                      <p:cBhvr>
                                        <p:cTn id="196" dur="500"/>
                                        <p:tgtEl>
                                          <p:spTgt spid="41"/>
                                        </p:tgtEl>
                                      </p:cBhvr>
                                    </p:animEffect>
                                  </p:childTnLst>
                                </p:cTn>
                              </p:par>
                            </p:childTnLst>
                          </p:cTn>
                        </p:par>
                        <p:par>
                          <p:cTn id="197" fill="hold">
                            <p:stCondLst>
                              <p:cond delay="20500"/>
                            </p:stCondLst>
                            <p:childTnLst>
                              <p:par>
                                <p:cTn id="198" presetID="9" presetClass="entr" presetSubtype="0" fill="hold" nodeType="after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dissolve">
                                      <p:cBhvr>
                                        <p:cTn id="200" dur="500"/>
                                        <p:tgtEl>
                                          <p:spTgt spid="51"/>
                                        </p:tgtEl>
                                      </p:cBhvr>
                                    </p:animEffect>
                                  </p:childTnLst>
                                </p:cTn>
                              </p:par>
                            </p:childTnLst>
                          </p:cTn>
                        </p:par>
                        <p:par>
                          <p:cTn id="201" fill="hold">
                            <p:stCondLst>
                              <p:cond delay="21000"/>
                            </p:stCondLst>
                            <p:childTnLst>
                              <p:par>
                                <p:cTn id="202" presetID="9" presetClass="entr" presetSubtype="0" fill="hold" nodeType="afterEffect">
                                  <p:stCondLst>
                                    <p:cond delay="0"/>
                                  </p:stCondLst>
                                  <p:childTnLst>
                                    <p:set>
                                      <p:cBhvr>
                                        <p:cTn id="203" dur="1" fill="hold">
                                          <p:stCondLst>
                                            <p:cond delay="0"/>
                                          </p:stCondLst>
                                        </p:cTn>
                                        <p:tgtEl>
                                          <p:spTgt spid="49"/>
                                        </p:tgtEl>
                                        <p:attrNameLst>
                                          <p:attrName>style.visibility</p:attrName>
                                        </p:attrNameLst>
                                      </p:cBhvr>
                                      <p:to>
                                        <p:strVal val="visible"/>
                                      </p:to>
                                    </p:set>
                                    <p:animEffect transition="in" filter="dissolve">
                                      <p:cBhvr>
                                        <p:cTn id="20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45"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a:t>
            </a:r>
            <a:r>
              <a:rPr lang="en-US" sz="2800" b="1" dirty="0" err="1">
                <a:solidFill>
                  <a:srgbClr val="008000"/>
                </a:solidFill>
                <a:latin typeface="Courier New"/>
                <a:cs typeface="Courier New"/>
              </a:rPr>
              <a:t>fhir.example.com</a:t>
            </a:r>
            <a:r>
              <a:rPr lang="en-US" sz="2800" b="1" dirty="0">
                <a:solidFill>
                  <a:srgbClr val="008000"/>
                </a:solidFill>
                <a:latin typeface="Courier New"/>
                <a:cs typeface="Courier New"/>
              </a:rPr>
              <a:t>"</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endParaRPr lang="en-US" sz="2800" b="1" dirty="0">
              <a:latin typeface="Courier New"/>
              <a:cs typeface="Courier New"/>
            </a:endParaRP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2856</TotalTime>
  <Words>2681</Words>
  <Application>Microsoft Macintosh PowerPoint</Application>
  <PresentationFormat>Widescreen</PresentationFormat>
  <Paragraphs>498</Paragraphs>
  <Slides>49</Slides>
  <Notes>28</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4" baseType="lpstr">
      <vt:lpstr>MS PGothic</vt:lpstr>
      <vt:lpstr>MS PGothic</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PowerPoint Presentation</vt:lpstr>
      <vt:lpstr>Argonauts ❤️ CDS Hooks</vt:lpstr>
      <vt:lpstr>2018 Roadmap</vt:lpstr>
      <vt:lpstr>What’s after 1.0?</vt:lpstr>
      <vt:lpstr>Wait, doesn’t FHIR already define an approach for CDS?</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391</cp:revision>
  <cp:lastPrinted>2016-11-14T17:42:56Z</cp:lastPrinted>
  <dcterms:created xsi:type="dcterms:W3CDTF">2016-10-20T03:15:38Z</dcterms:created>
  <dcterms:modified xsi:type="dcterms:W3CDTF">2018-06-20T10:34:33Z</dcterms:modified>
</cp:coreProperties>
</file>